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Brown Sugar" charset="1" panose="02000506000000020004"/>
      <p:regular r:id="rId15"/>
    </p:embeddedFont>
    <p:embeddedFont>
      <p:font typeface="Beautifully Delicious Sans" charset="1" panose="00000507000000000000"/>
      <p:regular r:id="rId16"/>
    </p:embeddedFont>
    <p:embeddedFont>
      <p:font typeface="Beautifully Delicious Sans Bold" charset="1" panose="00000807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notesSlides/notesSlide2.xml" Type="http://schemas.openxmlformats.org/officeDocument/2006/relationships/notesSlide"/><Relationship Id="rId21" Target="fonts/font21.fntdata" Type="http://schemas.openxmlformats.org/officeDocument/2006/relationships/font"/><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 presentation on analyzing hotel reservation data.</a:t>
            </a:r>
          </a:p>
          <a:p>
            <a:r>
              <a:rPr lang="en-US"/>
              <a:t>we will explore key insights and trends derived from a dataset of hotel reservations. </a:t>
            </a:r>
          </a:p>
          <a:p>
            <a:r>
              <a:rPr lang="en-US"/>
              <a:t>Using SQL queries, we will answer various questions about the reservations, such as the most popular meal plans, the common room types, and the market segment generating the highest average price per room.</a:t>
            </a:r>
          </a:p>
          <a:p>
            <a:r>
              <a:rPr lang="en-US"/>
              <a:t/>
            </a:r>
          </a:p>
          <a:p>
            <a:r>
              <a:rPr lang="en-US"/>
              <a:t>Our goal is to understand the patterns and preferences of hotel guests, which can help in making data-driven decisions for better management and improved guest satisfaction.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view the numbers and insights we found out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view the numbers and insights we found out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view the numbers and insights we found out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monthly reservations by year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average nights spent by room type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3.png" Type="http://schemas.openxmlformats.org/officeDocument/2006/relationships/image"/><Relationship Id="rId4"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4.png" Type="http://schemas.openxmlformats.org/officeDocument/2006/relationships/image"/><Relationship Id="rId4"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sp>
        <p:nvSpPr>
          <p:cNvPr name="Freeform 2" id="2"/>
          <p:cNvSpPr/>
          <p:nvPr/>
        </p:nvSpPr>
        <p:spPr>
          <a:xfrm flipH="false" flipV="false" rot="0">
            <a:off x="0" y="2388587"/>
            <a:ext cx="18678761" cy="11377063"/>
          </a:xfrm>
          <a:custGeom>
            <a:avLst/>
            <a:gdLst/>
            <a:ahLst/>
            <a:cxnLst/>
            <a:rect r="r" b="b" t="t" l="l"/>
            <a:pathLst>
              <a:path h="11377063" w="18678761">
                <a:moveTo>
                  <a:pt x="0" y="0"/>
                </a:moveTo>
                <a:lnTo>
                  <a:pt x="18678761" y="0"/>
                </a:lnTo>
                <a:lnTo>
                  <a:pt x="18678761" y="11377063"/>
                </a:lnTo>
                <a:lnTo>
                  <a:pt x="0" y="11377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98892" y="1171575"/>
            <a:ext cx="15660408" cy="1070611"/>
          </a:xfrm>
          <a:prstGeom prst="rect">
            <a:avLst/>
          </a:prstGeom>
        </p:spPr>
        <p:txBody>
          <a:bodyPr anchor="t" rtlCol="false" tIns="0" lIns="0" bIns="0" rIns="0">
            <a:spAutoFit/>
          </a:bodyPr>
          <a:lstStyle/>
          <a:p>
            <a:pPr algn="r">
              <a:lnSpc>
                <a:spcPts val="7920"/>
              </a:lnSpc>
            </a:pPr>
            <a:r>
              <a:rPr lang="en-US" sz="8000">
                <a:solidFill>
                  <a:srgbClr val="003EA8"/>
                </a:solidFill>
                <a:latin typeface="Brown Sugar"/>
              </a:rPr>
              <a:t>Hotel Reservation Analysis </a:t>
            </a:r>
          </a:p>
        </p:txBody>
      </p:sp>
      <p:sp>
        <p:nvSpPr>
          <p:cNvPr name="TextBox 4" id="4"/>
          <p:cNvSpPr txBox="true"/>
          <p:nvPr/>
        </p:nvSpPr>
        <p:spPr>
          <a:xfrm rot="0">
            <a:off x="10414390" y="4891159"/>
            <a:ext cx="7321527" cy="481330"/>
          </a:xfrm>
          <a:prstGeom prst="rect">
            <a:avLst/>
          </a:prstGeom>
        </p:spPr>
        <p:txBody>
          <a:bodyPr anchor="t" rtlCol="false" tIns="0" lIns="0" bIns="0" rIns="0">
            <a:spAutoFit/>
          </a:bodyPr>
          <a:lstStyle/>
          <a:p>
            <a:pPr algn="r">
              <a:lnSpc>
                <a:spcPts val="3919"/>
              </a:lnSpc>
              <a:spcBef>
                <a:spcPct val="0"/>
              </a:spcBef>
            </a:pPr>
            <a:r>
              <a:rPr lang="en-US" sz="2799">
                <a:solidFill>
                  <a:srgbClr val="003EA8"/>
                </a:solidFill>
                <a:latin typeface="Beautifully Delicious Sans"/>
              </a:rPr>
              <a:t>Thuraya Ayman</a:t>
            </a:r>
          </a:p>
        </p:txBody>
      </p:sp>
      <p:grpSp>
        <p:nvGrpSpPr>
          <p:cNvPr name="Group 5" id="5"/>
          <p:cNvGrpSpPr/>
          <p:nvPr/>
        </p:nvGrpSpPr>
        <p:grpSpPr>
          <a:xfrm rot="0">
            <a:off x="0" y="9737874"/>
            <a:ext cx="549126" cy="549126"/>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4"/>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sp>
        <p:nvSpPr>
          <p:cNvPr name="Freeform 2" id="2"/>
          <p:cNvSpPr/>
          <p:nvPr/>
        </p:nvSpPr>
        <p:spPr>
          <a:xfrm flipH="false" flipV="false" rot="0">
            <a:off x="3287220" y="8509114"/>
            <a:ext cx="9510917" cy="5793013"/>
          </a:xfrm>
          <a:custGeom>
            <a:avLst/>
            <a:gdLst/>
            <a:ahLst/>
            <a:cxnLst/>
            <a:rect r="r" b="b" t="t" l="l"/>
            <a:pathLst>
              <a:path h="5793013" w="9510917">
                <a:moveTo>
                  <a:pt x="0" y="0"/>
                </a:moveTo>
                <a:lnTo>
                  <a:pt x="9510917" y="0"/>
                </a:lnTo>
                <a:lnTo>
                  <a:pt x="9510917" y="5793013"/>
                </a:lnTo>
                <a:lnTo>
                  <a:pt x="0" y="5793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144000" y="0"/>
            <a:ext cx="9144000" cy="10287000"/>
            <a:chOff x="0" y="0"/>
            <a:chExt cx="12192000" cy="13716000"/>
          </a:xfrm>
        </p:grpSpPr>
        <p:pic>
          <p:nvPicPr>
            <p:cNvPr name="Picture 4" id="4"/>
            <p:cNvPicPr>
              <a:picLocks noChangeAspect="true"/>
            </p:cNvPicPr>
            <p:nvPr/>
          </p:nvPicPr>
          <p:blipFill>
            <a:blip r:embed="rId5"/>
            <a:srcRect l="20388" t="0" r="20388" b="0"/>
            <a:stretch>
              <a:fillRect/>
            </a:stretch>
          </p:blipFill>
          <p:spPr>
            <a:xfrm flipH="false" flipV="false">
              <a:off x="0" y="0"/>
              <a:ext cx="12192000" cy="13716000"/>
            </a:xfrm>
            <a:prstGeom prst="rect">
              <a:avLst/>
            </a:prstGeom>
          </p:spPr>
        </p:pic>
      </p:grpSp>
      <p:grpSp>
        <p:nvGrpSpPr>
          <p:cNvPr name="Group 5" id="5"/>
          <p:cNvGrpSpPr/>
          <p:nvPr/>
        </p:nvGrpSpPr>
        <p:grpSpPr>
          <a:xfrm rot="0">
            <a:off x="9144000" y="10194519"/>
            <a:ext cx="9144000" cy="92481"/>
            <a:chOff x="0" y="0"/>
            <a:chExt cx="2408296" cy="24357"/>
          </a:xfrm>
        </p:grpSpPr>
        <p:sp>
          <p:nvSpPr>
            <p:cNvPr name="Freeform 6" id="6"/>
            <p:cNvSpPr/>
            <p:nvPr/>
          </p:nvSpPr>
          <p:spPr>
            <a:xfrm flipH="false" flipV="false" rot="0">
              <a:off x="0" y="0"/>
              <a:ext cx="2408296" cy="24357"/>
            </a:xfrm>
            <a:custGeom>
              <a:avLst/>
              <a:gdLst/>
              <a:ahLst/>
              <a:cxnLst/>
              <a:rect r="r" b="b" t="t" l="l"/>
              <a:pathLst>
                <a:path h="24357" w="2408296">
                  <a:moveTo>
                    <a:pt x="0" y="0"/>
                  </a:moveTo>
                  <a:lnTo>
                    <a:pt x="2408296" y="0"/>
                  </a:lnTo>
                  <a:lnTo>
                    <a:pt x="2408296" y="24357"/>
                  </a:lnTo>
                  <a:lnTo>
                    <a:pt x="0" y="24357"/>
                  </a:lnTo>
                  <a:close/>
                </a:path>
              </a:pathLst>
            </a:custGeom>
            <a:solidFill>
              <a:srgbClr val="FAF7F2"/>
            </a:solidFill>
          </p:spPr>
        </p:sp>
        <p:sp>
          <p:nvSpPr>
            <p:cNvPr name="TextBox 7" id="7"/>
            <p:cNvSpPr txBox="true"/>
            <p:nvPr/>
          </p:nvSpPr>
          <p:spPr>
            <a:xfrm>
              <a:off x="0" y="-47625"/>
              <a:ext cx="2408296" cy="71982"/>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0" y="0"/>
            <a:ext cx="9144000" cy="10287000"/>
            <a:chOff x="0" y="0"/>
            <a:chExt cx="2408296" cy="2709333"/>
          </a:xfrm>
        </p:grpSpPr>
        <p:sp>
          <p:nvSpPr>
            <p:cNvPr name="Freeform 9" id="9"/>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03EA8"/>
            </a:solidFill>
          </p:spPr>
        </p:sp>
        <p:sp>
          <p:nvSpPr>
            <p:cNvPr name="TextBox 10" id="10"/>
            <p:cNvSpPr txBox="true"/>
            <p:nvPr/>
          </p:nvSpPr>
          <p:spPr>
            <a:xfrm>
              <a:off x="0" y="-47625"/>
              <a:ext cx="2408296" cy="2756958"/>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086317" y="3124026"/>
            <a:ext cx="6971366" cy="1190625"/>
          </a:xfrm>
          <a:prstGeom prst="rect">
            <a:avLst/>
          </a:prstGeom>
        </p:spPr>
        <p:txBody>
          <a:bodyPr anchor="t" rtlCol="false" tIns="0" lIns="0" bIns="0" rIns="0">
            <a:spAutoFit/>
          </a:bodyPr>
          <a:lstStyle/>
          <a:p>
            <a:pPr algn="ctr" marL="0" indent="0" lvl="0">
              <a:lnSpc>
                <a:spcPts val="9360"/>
              </a:lnSpc>
              <a:spcBef>
                <a:spcPct val="0"/>
              </a:spcBef>
            </a:pPr>
            <a:r>
              <a:rPr lang="en-US" sz="7800">
                <a:solidFill>
                  <a:srgbClr val="FAF7F2"/>
                </a:solidFill>
                <a:latin typeface="Brown Sugar"/>
              </a:rPr>
              <a:t>Introduction</a:t>
            </a:r>
          </a:p>
        </p:txBody>
      </p:sp>
      <p:sp>
        <p:nvSpPr>
          <p:cNvPr name="Freeform 12" id="12"/>
          <p:cNvSpPr/>
          <p:nvPr/>
        </p:nvSpPr>
        <p:spPr>
          <a:xfrm flipH="false" flipV="false" rot="0">
            <a:off x="0" y="7409755"/>
            <a:ext cx="9144000" cy="5569527"/>
          </a:xfrm>
          <a:custGeom>
            <a:avLst/>
            <a:gdLst/>
            <a:ahLst/>
            <a:cxnLst/>
            <a:rect r="r" b="b" t="t" l="l"/>
            <a:pathLst>
              <a:path h="5569527" w="9144000">
                <a:moveTo>
                  <a:pt x="0" y="0"/>
                </a:moveTo>
                <a:lnTo>
                  <a:pt x="9144000" y="0"/>
                </a:lnTo>
                <a:lnTo>
                  <a:pt x="9144000" y="5569528"/>
                </a:lnTo>
                <a:lnTo>
                  <a:pt x="0" y="55695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0" y="9675717"/>
            <a:ext cx="611283" cy="61128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8"/>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14532822" y="-426742"/>
            <a:ext cx="3755178" cy="10764702"/>
            <a:chOff x="0" y="0"/>
            <a:chExt cx="989018" cy="2835148"/>
          </a:xfrm>
        </p:grpSpPr>
        <p:sp>
          <p:nvSpPr>
            <p:cNvPr name="Freeform 3" id="3"/>
            <p:cNvSpPr/>
            <p:nvPr/>
          </p:nvSpPr>
          <p:spPr>
            <a:xfrm flipH="false" flipV="false" rot="0">
              <a:off x="0" y="0"/>
              <a:ext cx="989018" cy="2835148"/>
            </a:xfrm>
            <a:custGeom>
              <a:avLst/>
              <a:gdLst/>
              <a:ahLst/>
              <a:cxnLst/>
              <a:rect r="r" b="b" t="t" l="l"/>
              <a:pathLst>
                <a:path h="2835148" w="989018">
                  <a:moveTo>
                    <a:pt x="0" y="0"/>
                  </a:moveTo>
                  <a:lnTo>
                    <a:pt x="989018" y="0"/>
                  </a:lnTo>
                  <a:lnTo>
                    <a:pt x="989018" y="2835148"/>
                  </a:lnTo>
                  <a:lnTo>
                    <a:pt x="0" y="2835148"/>
                  </a:lnTo>
                  <a:close/>
                </a:path>
              </a:pathLst>
            </a:custGeom>
            <a:solidFill>
              <a:srgbClr val="003EA8"/>
            </a:solidFill>
          </p:spPr>
        </p:sp>
        <p:sp>
          <p:nvSpPr>
            <p:cNvPr name="TextBox 4" id="4"/>
            <p:cNvSpPr txBox="true"/>
            <p:nvPr/>
          </p:nvSpPr>
          <p:spPr>
            <a:xfrm>
              <a:off x="0" y="-47625"/>
              <a:ext cx="989018" cy="288277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0" y="2311625"/>
            <a:ext cx="14532822" cy="7975375"/>
            <a:chOff x="0" y="0"/>
            <a:chExt cx="3827575" cy="2100510"/>
          </a:xfrm>
        </p:grpSpPr>
        <p:sp>
          <p:nvSpPr>
            <p:cNvPr name="Freeform 6" id="6"/>
            <p:cNvSpPr/>
            <p:nvPr/>
          </p:nvSpPr>
          <p:spPr>
            <a:xfrm flipH="false" flipV="false" rot="0">
              <a:off x="0" y="0"/>
              <a:ext cx="3827575" cy="2100510"/>
            </a:xfrm>
            <a:custGeom>
              <a:avLst/>
              <a:gdLst/>
              <a:ahLst/>
              <a:cxnLst/>
              <a:rect r="r" b="b" t="t" l="l"/>
              <a:pathLst>
                <a:path h="2100510" w="3827575">
                  <a:moveTo>
                    <a:pt x="0" y="0"/>
                  </a:moveTo>
                  <a:lnTo>
                    <a:pt x="3827575" y="0"/>
                  </a:lnTo>
                  <a:lnTo>
                    <a:pt x="3827575" y="2100510"/>
                  </a:lnTo>
                  <a:lnTo>
                    <a:pt x="0" y="2100510"/>
                  </a:lnTo>
                  <a:close/>
                </a:path>
              </a:pathLst>
            </a:custGeom>
            <a:solidFill>
              <a:srgbClr val="FAF7F2"/>
            </a:solidFill>
          </p:spPr>
        </p:sp>
        <p:sp>
          <p:nvSpPr>
            <p:cNvPr name="TextBox 7" id="7"/>
            <p:cNvSpPr txBox="true"/>
            <p:nvPr/>
          </p:nvSpPr>
          <p:spPr>
            <a:xfrm>
              <a:off x="0" y="-47625"/>
              <a:ext cx="3827575" cy="214813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0" y="3040634"/>
            <a:ext cx="7266411" cy="7246366"/>
            <a:chOff x="0" y="0"/>
            <a:chExt cx="9688548" cy="9661821"/>
          </a:xfrm>
        </p:grpSpPr>
        <p:pic>
          <p:nvPicPr>
            <p:cNvPr name="Picture 9" id="9"/>
            <p:cNvPicPr>
              <a:picLocks noChangeAspect="true"/>
            </p:cNvPicPr>
            <p:nvPr/>
          </p:nvPicPr>
          <p:blipFill>
            <a:blip r:embed="rId2"/>
            <a:srcRect l="0" t="16779" r="0" b="16779"/>
            <a:stretch>
              <a:fillRect/>
            </a:stretch>
          </p:blipFill>
          <p:spPr>
            <a:xfrm flipH="false" flipV="false">
              <a:off x="0" y="0"/>
              <a:ext cx="9688548" cy="9661821"/>
            </a:xfrm>
            <a:prstGeom prst="rect">
              <a:avLst/>
            </a:prstGeom>
          </p:spPr>
        </p:pic>
      </p:grpSp>
      <p:sp>
        <p:nvSpPr>
          <p:cNvPr name="TextBox 10" id="10"/>
          <p:cNvSpPr txBox="true"/>
          <p:nvPr/>
        </p:nvSpPr>
        <p:spPr>
          <a:xfrm rot="0">
            <a:off x="1028700" y="775559"/>
            <a:ext cx="10847679" cy="1536066"/>
          </a:xfrm>
          <a:prstGeom prst="rect">
            <a:avLst/>
          </a:prstGeom>
        </p:spPr>
        <p:txBody>
          <a:bodyPr anchor="t" rtlCol="false" tIns="0" lIns="0" bIns="0" rIns="0">
            <a:spAutoFit/>
          </a:bodyPr>
          <a:lstStyle/>
          <a:p>
            <a:pPr algn="l" marL="0" indent="0" lvl="0">
              <a:lnSpc>
                <a:spcPts val="6159"/>
              </a:lnSpc>
              <a:spcBef>
                <a:spcPct val="0"/>
              </a:spcBef>
            </a:pPr>
            <a:r>
              <a:rPr lang="en-US" sz="4399">
                <a:solidFill>
                  <a:srgbClr val="003EA8"/>
                </a:solidFill>
                <a:latin typeface="Beautifully Delicious Sans"/>
              </a:rPr>
              <a:t>Total number of reservations in the analysis was 700 </a:t>
            </a:r>
          </a:p>
        </p:txBody>
      </p:sp>
      <p:sp>
        <p:nvSpPr>
          <p:cNvPr name="Freeform 11" id="11"/>
          <p:cNvSpPr/>
          <p:nvPr/>
        </p:nvSpPr>
        <p:spPr>
          <a:xfrm flipH="false" flipV="false" rot="0">
            <a:off x="12653708" y="4544947"/>
            <a:ext cx="9510917" cy="5793013"/>
          </a:xfrm>
          <a:custGeom>
            <a:avLst/>
            <a:gdLst/>
            <a:ahLst/>
            <a:cxnLst/>
            <a:rect r="r" b="b" t="t" l="l"/>
            <a:pathLst>
              <a:path h="5793013" w="9510917">
                <a:moveTo>
                  <a:pt x="0" y="0"/>
                </a:moveTo>
                <a:lnTo>
                  <a:pt x="9510917" y="0"/>
                </a:lnTo>
                <a:lnTo>
                  <a:pt x="9510917" y="5793013"/>
                </a:lnTo>
                <a:lnTo>
                  <a:pt x="0" y="5793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7266411" y="3040634"/>
            <a:ext cx="7266411" cy="7246366"/>
            <a:chOff x="0" y="0"/>
            <a:chExt cx="9688548" cy="9661821"/>
          </a:xfrm>
        </p:grpSpPr>
        <p:pic>
          <p:nvPicPr>
            <p:cNvPr name="Picture 13" id="13"/>
            <p:cNvPicPr>
              <a:picLocks noChangeAspect="true"/>
            </p:cNvPicPr>
            <p:nvPr/>
          </p:nvPicPr>
          <p:blipFill>
            <a:blip r:embed="rId5"/>
            <a:srcRect l="16595" t="0" r="16595" b="0"/>
            <a:stretch>
              <a:fillRect/>
            </a:stretch>
          </p:blipFill>
          <p:spPr>
            <a:xfrm flipH="false" flipV="false">
              <a:off x="0" y="0"/>
              <a:ext cx="9688548" cy="9661821"/>
            </a:xfrm>
            <a:prstGeom prst="rect">
              <a:avLst/>
            </a:prstGeom>
          </p:spPr>
        </p:pic>
      </p:grpSp>
      <p:grpSp>
        <p:nvGrpSpPr>
          <p:cNvPr name="Group 14" id="14"/>
          <p:cNvGrpSpPr/>
          <p:nvPr/>
        </p:nvGrpSpPr>
        <p:grpSpPr>
          <a:xfrm rot="0">
            <a:off x="0" y="9745644"/>
            <a:ext cx="541356" cy="54135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6"/>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0" y="0"/>
            <a:ext cx="6096000" cy="10287000"/>
            <a:chOff x="0" y="0"/>
            <a:chExt cx="1579373" cy="2665192"/>
          </a:xfrm>
        </p:grpSpPr>
        <p:sp>
          <p:nvSpPr>
            <p:cNvPr name="Freeform 3" id="3"/>
            <p:cNvSpPr/>
            <p:nvPr/>
          </p:nvSpPr>
          <p:spPr>
            <a:xfrm flipH="false" flipV="false" rot="0">
              <a:off x="0" y="0"/>
              <a:ext cx="1579373" cy="2665192"/>
            </a:xfrm>
            <a:custGeom>
              <a:avLst/>
              <a:gdLst/>
              <a:ahLst/>
              <a:cxnLst/>
              <a:rect r="r" b="b" t="t" l="l"/>
              <a:pathLst>
                <a:path h="2665192" w="1579373">
                  <a:moveTo>
                    <a:pt x="0" y="0"/>
                  </a:moveTo>
                  <a:lnTo>
                    <a:pt x="1579373" y="0"/>
                  </a:lnTo>
                  <a:lnTo>
                    <a:pt x="1579373" y="2665192"/>
                  </a:lnTo>
                  <a:lnTo>
                    <a:pt x="0" y="2665192"/>
                  </a:lnTo>
                  <a:close/>
                </a:path>
              </a:pathLst>
            </a:custGeom>
            <a:solidFill>
              <a:srgbClr val="003EA8"/>
            </a:solidFill>
          </p:spPr>
        </p:sp>
        <p:sp>
          <p:nvSpPr>
            <p:cNvPr name="TextBox 4" id="4"/>
            <p:cNvSpPr txBox="true"/>
            <p:nvPr/>
          </p:nvSpPr>
          <p:spPr>
            <a:xfrm>
              <a:off x="0" y="-47625"/>
              <a:ext cx="1579373" cy="2712817"/>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6096000" y="0"/>
            <a:ext cx="6096000" cy="10287000"/>
            <a:chOff x="0" y="0"/>
            <a:chExt cx="1579373" cy="2665192"/>
          </a:xfrm>
        </p:grpSpPr>
        <p:sp>
          <p:nvSpPr>
            <p:cNvPr name="Freeform 6" id="6"/>
            <p:cNvSpPr/>
            <p:nvPr/>
          </p:nvSpPr>
          <p:spPr>
            <a:xfrm flipH="false" flipV="false" rot="0">
              <a:off x="0" y="0"/>
              <a:ext cx="1579373" cy="2665192"/>
            </a:xfrm>
            <a:custGeom>
              <a:avLst/>
              <a:gdLst/>
              <a:ahLst/>
              <a:cxnLst/>
              <a:rect r="r" b="b" t="t" l="l"/>
              <a:pathLst>
                <a:path h="2665192" w="1579373">
                  <a:moveTo>
                    <a:pt x="0" y="0"/>
                  </a:moveTo>
                  <a:lnTo>
                    <a:pt x="1579373" y="0"/>
                  </a:lnTo>
                  <a:lnTo>
                    <a:pt x="1579373" y="2665192"/>
                  </a:lnTo>
                  <a:lnTo>
                    <a:pt x="0" y="2665192"/>
                  </a:lnTo>
                  <a:close/>
                </a:path>
              </a:pathLst>
            </a:custGeom>
            <a:solidFill>
              <a:srgbClr val="EFE5D1"/>
            </a:solidFill>
          </p:spPr>
        </p:sp>
        <p:sp>
          <p:nvSpPr>
            <p:cNvPr name="TextBox 7" id="7"/>
            <p:cNvSpPr txBox="true"/>
            <p:nvPr/>
          </p:nvSpPr>
          <p:spPr>
            <a:xfrm>
              <a:off x="0" y="-47625"/>
              <a:ext cx="1579373" cy="2712817"/>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2192000" y="0"/>
            <a:ext cx="6096000" cy="10287000"/>
            <a:chOff x="0" y="0"/>
            <a:chExt cx="1579373" cy="2665192"/>
          </a:xfrm>
        </p:grpSpPr>
        <p:sp>
          <p:nvSpPr>
            <p:cNvPr name="Freeform 9" id="9"/>
            <p:cNvSpPr/>
            <p:nvPr/>
          </p:nvSpPr>
          <p:spPr>
            <a:xfrm flipH="false" flipV="false" rot="0">
              <a:off x="0" y="0"/>
              <a:ext cx="1579373" cy="2665192"/>
            </a:xfrm>
            <a:custGeom>
              <a:avLst/>
              <a:gdLst/>
              <a:ahLst/>
              <a:cxnLst/>
              <a:rect r="r" b="b" t="t" l="l"/>
              <a:pathLst>
                <a:path h="2665192" w="1579373">
                  <a:moveTo>
                    <a:pt x="0" y="0"/>
                  </a:moveTo>
                  <a:lnTo>
                    <a:pt x="1579373" y="0"/>
                  </a:lnTo>
                  <a:lnTo>
                    <a:pt x="1579373" y="2665192"/>
                  </a:lnTo>
                  <a:lnTo>
                    <a:pt x="0" y="2665192"/>
                  </a:lnTo>
                  <a:close/>
                </a:path>
              </a:pathLst>
            </a:custGeom>
            <a:solidFill>
              <a:srgbClr val="003EA8"/>
            </a:solidFill>
          </p:spPr>
        </p:sp>
        <p:sp>
          <p:nvSpPr>
            <p:cNvPr name="TextBox 10" id="10"/>
            <p:cNvSpPr txBox="true"/>
            <p:nvPr/>
          </p:nvSpPr>
          <p:spPr>
            <a:xfrm>
              <a:off x="0" y="-47625"/>
              <a:ext cx="1579373" cy="2712817"/>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336612" y="2471738"/>
            <a:ext cx="5422775" cy="485775"/>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AF7F2"/>
                </a:solidFill>
                <a:latin typeface="Beautifully Delicious Sans Bold"/>
              </a:rPr>
              <a:t>Most Popular meal</a:t>
            </a:r>
          </a:p>
        </p:txBody>
      </p:sp>
      <p:sp>
        <p:nvSpPr>
          <p:cNvPr name="TextBox 12" id="12"/>
          <p:cNvSpPr txBox="true"/>
          <p:nvPr/>
        </p:nvSpPr>
        <p:spPr>
          <a:xfrm rot="0">
            <a:off x="6851938" y="2471738"/>
            <a:ext cx="4584125" cy="194310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003EA8"/>
                </a:solidFill>
                <a:latin typeface="Beautifully Delicious Sans Bold"/>
              </a:rPr>
              <a:t>Average price per room for reservations involving children</a:t>
            </a:r>
          </a:p>
        </p:txBody>
      </p:sp>
      <p:sp>
        <p:nvSpPr>
          <p:cNvPr name="TextBox 13" id="13"/>
          <p:cNvSpPr txBox="true"/>
          <p:nvPr/>
        </p:nvSpPr>
        <p:spPr>
          <a:xfrm rot="0">
            <a:off x="13287375" y="2471738"/>
            <a:ext cx="4584125" cy="9715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AF7F2"/>
                </a:solidFill>
                <a:latin typeface="Beautifully Delicious Sans Bold"/>
              </a:rPr>
              <a:t>Reservations by year</a:t>
            </a:r>
          </a:p>
        </p:txBody>
      </p:sp>
      <p:sp>
        <p:nvSpPr>
          <p:cNvPr name="TextBox 14" id="14"/>
          <p:cNvSpPr txBox="true"/>
          <p:nvPr/>
        </p:nvSpPr>
        <p:spPr>
          <a:xfrm rot="0">
            <a:off x="336612" y="5143500"/>
            <a:ext cx="5422775" cy="971550"/>
          </a:xfrm>
          <a:prstGeom prst="rect">
            <a:avLst/>
          </a:prstGeom>
        </p:spPr>
        <p:txBody>
          <a:bodyPr anchor="t" rtlCol="false" tIns="0" lIns="0" bIns="0" rIns="0">
            <a:spAutoFit/>
          </a:bodyPr>
          <a:lstStyle/>
          <a:p>
            <a:pPr algn="ctr">
              <a:lnSpc>
                <a:spcPts val="3840"/>
              </a:lnSpc>
            </a:pPr>
            <a:r>
              <a:rPr lang="en-US" sz="3200">
                <a:solidFill>
                  <a:srgbClr val="FAF7F2"/>
                </a:solidFill>
                <a:latin typeface="Beautifully Delicious Sans Bold"/>
              </a:rPr>
              <a:t>Meal Plan 1</a:t>
            </a:r>
          </a:p>
          <a:p>
            <a:pPr algn="ctr" marL="0" indent="0" lvl="0">
              <a:lnSpc>
                <a:spcPts val="3840"/>
              </a:lnSpc>
              <a:spcBef>
                <a:spcPct val="0"/>
              </a:spcBef>
            </a:pPr>
          </a:p>
        </p:txBody>
      </p:sp>
      <p:sp>
        <p:nvSpPr>
          <p:cNvPr name="TextBox 15" id="15"/>
          <p:cNvSpPr txBox="true"/>
          <p:nvPr/>
        </p:nvSpPr>
        <p:spPr>
          <a:xfrm rot="0">
            <a:off x="6683632" y="5143500"/>
            <a:ext cx="4584125" cy="971550"/>
          </a:xfrm>
          <a:prstGeom prst="rect">
            <a:avLst/>
          </a:prstGeom>
        </p:spPr>
        <p:txBody>
          <a:bodyPr anchor="t" rtlCol="false" tIns="0" lIns="0" bIns="0" rIns="0">
            <a:spAutoFit/>
          </a:bodyPr>
          <a:lstStyle/>
          <a:p>
            <a:pPr algn="ctr">
              <a:lnSpc>
                <a:spcPts val="3840"/>
              </a:lnSpc>
            </a:pPr>
            <a:r>
              <a:rPr lang="en-US" sz="3200">
                <a:solidFill>
                  <a:srgbClr val="003EA8"/>
                </a:solidFill>
                <a:latin typeface="Beautifully Delicious Sans Bold"/>
              </a:rPr>
              <a:t>144.568</a:t>
            </a:r>
          </a:p>
          <a:p>
            <a:pPr algn="ctr" marL="0" indent="0" lvl="0">
              <a:lnSpc>
                <a:spcPts val="3840"/>
              </a:lnSpc>
              <a:spcBef>
                <a:spcPct val="0"/>
              </a:spcBef>
            </a:pPr>
          </a:p>
        </p:txBody>
      </p:sp>
      <p:sp>
        <p:nvSpPr>
          <p:cNvPr name="TextBox 16" id="16"/>
          <p:cNvSpPr txBox="true"/>
          <p:nvPr/>
        </p:nvSpPr>
        <p:spPr>
          <a:xfrm rot="0">
            <a:off x="13287375" y="5143500"/>
            <a:ext cx="4584125" cy="1943100"/>
          </a:xfrm>
          <a:prstGeom prst="rect">
            <a:avLst/>
          </a:prstGeom>
        </p:spPr>
        <p:txBody>
          <a:bodyPr anchor="t" rtlCol="false" tIns="0" lIns="0" bIns="0" rIns="0">
            <a:spAutoFit/>
          </a:bodyPr>
          <a:lstStyle/>
          <a:p>
            <a:pPr algn="ctr">
              <a:lnSpc>
                <a:spcPts val="3840"/>
              </a:lnSpc>
            </a:pPr>
            <a:r>
              <a:rPr lang="en-US" sz="3200">
                <a:solidFill>
                  <a:srgbClr val="FAF7F2"/>
                </a:solidFill>
                <a:latin typeface="Beautifully Delicious Sans Bold"/>
              </a:rPr>
              <a:t>in 2017 it was 123</a:t>
            </a:r>
          </a:p>
          <a:p>
            <a:pPr algn="ctr">
              <a:lnSpc>
                <a:spcPts val="3840"/>
              </a:lnSpc>
            </a:pPr>
            <a:r>
              <a:rPr lang="en-US" sz="3200">
                <a:solidFill>
                  <a:srgbClr val="FAF7F2"/>
                </a:solidFill>
                <a:latin typeface="Beautifully Delicious Sans Bold"/>
              </a:rPr>
              <a:t> </a:t>
            </a:r>
          </a:p>
          <a:p>
            <a:pPr algn="ctr">
              <a:lnSpc>
                <a:spcPts val="3840"/>
              </a:lnSpc>
            </a:pPr>
            <a:r>
              <a:rPr lang="en-US" sz="3200">
                <a:solidFill>
                  <a:srgbClr val="FAF7F2"/>
                </a:solidFill>
                <a:latin typeface="Beautifully Delicious Sans Bold"/>
              </a:rPr>
              <a:t>in 2018 it was 577</a:t>
            </a:r>
          </a:p>
          <a:p>
            <a:pPr algn="ctr" marL="0" indent="0" lvl="0">
              <a:lnSpc>
                <a:spcPts val="3840"/>
              </a:lnSpc>
              <a:spcBef>
                <a:spcPct val="0"/>
              </a:spcBef>
            </a:pPr>
          </a:p>
        </p:txBody>
      </p:sp>
      <p:grpSp>
        <p:nvGrpSpPr>
          <p:cNvPr name="Group 17" id="17"/>
          <p:cNvGrpSpPr/>
          <p:nvPr/>
        </p:nvGrpSpPr>
        <p:grpSpPr>
          <a:xfrm rot="0">
            <a:off x="0" y="9950388"/>
            <a:ext cx="336612" cy="336612"/>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3"/>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0" y="0"/>
            <a:ext cx="6096000" cy="10287000"/>
            <a:chOff x="0" y="0"/>
            <a:chExt cx="1579373" cy="2665192"/>
          </a:xfrm>
        </p:grpSpPr>
        <p:sp>
          <p:nvSpPr>
            <p:cNvPr name="Freeform 3" id="3"/>
            <p:cNvSpPr/>
            <p:nvPr/>
          </p:nvSpPr>
          <p:spPr>
            <a:xfrm flipH="false" flipV="false" rot="0">
              <a:off x="0" y="0"/>
              <a:ext cx="1579373" cy="2665192"/>
            </a:xfrm>
            <a:custGeom>
              <a:avLst/>
              <a:gdLst/>
              <a:ahLst/>
              <a:cxnLst/>
              <a:rect r="r" b="b" t="t" l="l"/>
              <a:pathLst>
                <a:path h="2665192" w="1579373">
                  <a:moveTo>
                    <a:pt x="0" y="0"/>
                  </a:moveTo>
                  <a:lnTo>
                    <a:pt x="1579373" y="0"/>
                  </a:lnTo>
                  <a:lnTo>
                    <a:pt x="1579373" y="2665192"/>
                  </a:lnTo>
                  <a:lnTo>
                    <a:pt x="0" y="2665192"/>
                  </a:lnTo>
                  <a:close/>
                </a:path>
              </a:pathLst>
            </a:custGeom>
            <a:solidFill>
              <a:srgbClr val="003EA8"/>
            </a:solidFill>
          </p:spPr>
        </p:sp>
        <p:sp>
          <p:nvSpPr>
            <p:cNvPr name="TextBox 4" id="4"/>
            <p:cNvSpPr txBox="true"/>
            <p:nvPr/>
          </p:nvSpPr>
          <p:spPr>
            <a:xfrm>
              <a:off x="0" y="-47625"/>
              <a:ext cx="1579373" cy="2712817"/>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6096000" y="0"/>
            <a:ext cx="6096000" cy="10287000"/>
            <a:chOff x="0" y="0"/>
            <a:chExt cx="1579373" cy="2665192"/>
          </a:xfrm>
        </p:grpSpPr>
        <p:sp>
          <p:nvSpPr>
            <p:cNvPr name="Freeform 6" id="6"/>
            <p:cNvSpPr/>
            <p:nvPr/>
          </p:nvSpPr>
          <p:spPr>
            <a:xfrm flipH="false" flipV="false" rot="0">
              <a:off x="0" y="0"/>
              <a:ext cx="1579373" cy="2665192"/>
            </a:xfrm>
            <a:custGeom>
              <a:avLst/>
              <a:gdLst/>
              <a:ahLst/>
              <a:cxnLst/>
              <a:rect r="r" b="b" t="t" l="l"/>
              <a:pathLst>
                <a:path h="2665192" w="1579373">
                  <a:moveTo>
                    <a:pt x="0" y="0"/>
                  </a:moveTo>
                  <a:lnTo>
                    <a:pt x="1579373" y="0"/>
                  </a:lnTo>
                  <a:lnTo>
                    <a:pt x="1579373" y="2665192"/>
                  </a:lnTo>
                  <a:lnTo>
                    <a:pt x="0" y="2665192"/>
                  </a:lnTo>
                  <a:close/>
                </a:path>
              </a:pathLst>
            </a:custGeom>
            <a:solidFill>
              <a:srgbClr val="EFE5D1"/>
            </a:solidFill>
          </p:spPr>
        </p:sp>
        <p:sp>
          <p:nvSpPr>
            <p:cNvPr name="TextBox 7" id="7"/>
            <p:cNvSpPr txBox="true"/>
            <p:nvPr/>
          </p:nvSpPr>
          <p:spPr>
            <a:xfrm>
              <a:off x="0" y="-47625"/>
              <a:ext cx="1579373" cy="2712817"/>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2192000" y="0"/>
            <a:ext cx="6096000" cy="10287000"/>
            <a:chOff x="0" y="0"/>
            <a:chExt cx="1579373" cy="2665192"/>
          </a:xfrm>
        </p:grpSpPr>
        <p:sp>
          <p:nvSpPr>
            <p:cNvPr name="Freeform 9" id="9"/>
            <p:cNvSpPr/>
            <p:nvPr/>
          </p:nvSpPr>
          <p:spPr>
            <a:xfrm flipH="false" flipV="false" rot="0">
              <a:off x="0" y="0"/>
              <a:ext cx="1579373" cy="2665192"/>
            </a:xfrm>
            <a:custGeom>
              <a:avLst/>
              <a:gdLst/>
              <a:ahLst/>
              <a:cxnLst/>
              <a:rect r="r" b="b" t="t" l="l"/>
              <a:pathLst>
                <a:path h="2665192" w="1579373">
                  <a:moveTo>
                    <a:pt x="0" y="0"/>
                  </a:moveTo>
                  <a:lnTo>
                    <a:pt x="1579373" y="0"/>
                  </a:lnTo>
                  <a:lnTo>
                    <a:pt x="1579373" y="2665192"/>
                  </a:lnTo>
                  <a:lnTo>
                    <a:pt x="0" y="2665192"/>
                  </a:lnTo>
                  <a:close/>
                </a:path>
              </a:pathLst>
            </a:custGeom>
            <a:solidFill>
              <a:srgbClr val="003EA8"/>
            </a:solidFill>
          </p:spPr>
        </p:sp>
        <p:sp>
          <p:nvSpPr>
            <p:cNvPr name="TextBox 10" id="10"/>
            <p:cNvSpPr txBox="true"/>
            <p:nvPr/>
          </p:nvSpPr>
          <p:spPr>
            <a:xfrm>
              <a:off x="0" y="-47625"/>
              <a:ext cx="1579373" cy="2712817"/>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336612" y="2228850"/>
            <a:ext cx="5422775" cy="9715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AF7F2"/>
                </a:solidFill>
                <a:latin typeface="Beautifully Delicious Sans Bold"/>
              </a:rPr>
              <a:t>Commonly booked room types</a:t>
            </a:r>
          </a:p>
        </p:txBody>
      </p:sp>
      <p:sp>
        <p:nvSpPr>
          <p:cNvPr name="TextBox 12" id="12"/>
          <p:cNvSpPr txBox="true"/>
          <p:nvPr/>
        </p:nvSpPr>
        <p:spPr>
          <a:xfrm rot="0">
            <a:off x="6851938" y="2228850"/>
            <a:ext cx="4584125" cy="1457325"/>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003EA8"/>
                </a:solidFill>
                <a:latin typeface="Beautifully Delicious Sans Bold"/>
              </a:rPr>
              <a:t>Reservations falling on weekends</a:t>
            </a:r>
          </a:p>
        </p:txBody>
      </p:sp>
      <p:sp>
        <p:nvSpPr>
          <p:cNvPr name="TextBox 13" id="13"/>
          <p:cNvSpPr txBox="true"/>
          <p:nvPr/>
        </p:nvSpPr>
        <p:spPr>
          <a:xfrm rot="0">
            <a:off x="13287375" y="2228850"/>
            <a:ext cx="4584125" cy="97155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AF7F2"/>
                </a:solidFill>
                <a:latin typeface="Beautifully Delicious Sans Bold"/>
              </a:rPr>
              <a:t>Lead time for reservations</a:t>
            </a:r>
          </a:p>
        </p:txBody>
      </p:sp>
      <p:sp>
        <p:nvSpPr>
          <p:cNvPr name="TextBox 14" id="14"/>
          <p:cNvSpPr txBox="true"/>
          <p:nvPr/>
        </p:nvSpPr>
        <p:spPr>
          <a:xfrm rot="0">
            <a:off x="336612" y="5143500"/>
            <a:ext cx="5422775" cy="971550"/>
          </a:xfrm>
          <a:prstGeom prst="rect">
            <a:avLst/>
          </a:prstGeom>
        </p:spPr>
        <p:txBody>
          <a:bodyPr anchor="t" rtlCol="false" tIns="0" lIns="0" bIns="0" rIns="0">
            <a:spAutoFit/>
          </a:bodyPr>
          <a:lstStyle/>
          <a:p>
            <a:pPr algn="ctr">
              <a:lnSpc>
                <a:spcPts val="3840"/>
              </a:lnSpc>
            </a:pPr>
            <a:r>
              <a:rPr lang="en-US" sz="3200">
                <a:solidFill>
                  <a:srgbClr val="FAF7F2"/>
                </a:solidFill>
                <a:latin typeface="Beautifully Delicious Sans Bold"/>
              </a:rPr>
              <a:t>Room_Type 1</a:t>
            </a:r>
          </a:p>
          <a:p>
            <a:pPr algn="ctr" marL="0" indent="0" lvl="0">
              <a:lnSpc>
                <a:spcPts val="3840"/>
              </a:lnSpc>
              <a:spcBef>
                <a:spcPct val="0"/>
              </a:spcBef>
            </a:pPr>
          </a:p>
        </p:txBody>
      </p:sp>
      <p:sp>
        <p:nvSpPr>
          <p:cNvPr name="TextBox 15" id="15"/>
          <p:cNvSpPr txBox="true"/>
          <p:nvPr/>
        </p:nvSpPr>
        <p:spPr>
          <a:xfrm rot="0">
            <a:off x="6851938" y="5143500"/>
            <a:ext cx="4584125" cy="485775"/>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003EA8"/>
                </a:solidFill>
                <a:latin typeface="Beautifully Delicious Sans Bold"/>
              </a:rPr>
              <a:t>383</a:t>
            </a:r>
          </a:p>
        </p:txBody>
      </p:sp>
      <p:sp>
        <p:nvSpPr>
          <p:cNvPr name="TextBox 16" id="16"/>
          <p:cNvSpPr txBox="true"/>
          <p:nvPr/>
        </p:nvSpPr>
        <p:spPr>
          <a:xfrm rot="0">
            <a:off x="13287375" y="4900612"/>
            <a:ext cx="4584125" cy="2428875"/>
          </a:xfrm>
          <a:prstGeom prst="rect">
            <a:avLst/>
          </a:prstGeom>
        </p:spPr>
        <p:txBody>
          <a:bodyPr anchor="t" rtlCol="false" tIns="0" lIns="0" bIns="0" rIns="0">
            <a:spAutoFit/>
          </a:bodyPr>
          <a:lstStyle/>
          <a:p>
            <a:pPr algn="ctr">
              <a:lnSpc>
                <a:spcPts val="3840"/>
              </a:lnSpc>
            </a:pPr>
            <a:r>
              <a:rPr lang="en-US" sz="3200">
                <a:solidFill>
                  <a:srgbClr val="FAF7F2"/>
                </a:solidFill>
                <a:latin typeface="Beautifully Delicious Sans Bold"/>
              </a:rPr>
              <a:t>Highest lead time was 443</a:t>
            </a:r>
          </a:p>
          <a:p>
            <a:pPr algn="ctr">
              <a:lnSpc>
                <a:spcPts val="3840"/>
              </a:lnSpc>
            </a:pPr>
          </a:p>
          <a:p>
            <a:pPr algn="ctr" marL="0" indent="0" lvl="0">
              <a:lnSpc>
                <a:spcPts val="3840"/>
              </a:lnSpc>
              <a:spcBef>
                <a:spcPct val="0"/>
              </a:spcBef>
            </a:pPr>
            <a:r>
              <a:rPr lang="en-US" sz="3200">
                <a:solidFill>
                  <a:srgbClr val="FAF7F2"/>
                </a:solidFill>
                <a:latin typeface="Beautifully Delicious Sans Bold"/>
              </a:rPr>
              <a:t>Lowest lead time was was 0</a:t>
            </a:r>
          </a:p>
        </p:txBody>
      </p:sp>
      <p:grpSp>
        <p:nvGrpSpPr>
          <p:cNvPr name="Group 17" id="17"/>
          <p:cNvGrpSpPr/>
          <p:nvPr/>
        </p:nvGrpSpPr>
        <p:grpSpPr>
          <a:xfrm rot="0">
            <a:off x="0" y="9950388"/>
            <a:ext cx="336612" cy="336612"/>
            <a:chOff x="0" y="0"/>
            <a:chExt cx="6350000" cy="6350000"/>
          </a:xfrm>
        </p:grpSpPr>
        <p:sp>
          <p:nvSpPr>
            <p:cNvPr name="Freeform 18" id="1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3"/>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0" y="0"/>
            <a:ext cx="6096000" cy="10287000"/>
            <a:chOff x="0" y="0"/>
            <a:chExt cx="1579373" cy="2665192"/>
          </a:xfrm>
        </p:grpSpPr>
        <p:sp>
          <p:nvSpPr>
            <p:cNvPr name="Freeform 3" id="3"/>
            <p:cNvSpPr/>
            <p:nvPr/>
          </p:nvSpPr>
          <p:spPr>
            <a:xfrm flipH="false" flipV="false" rot="0">
              <a:off x="0" y="0"/>
              <a:ext cx="1579373" cy="2665192"/>
            </a:xfrm>
            <a:custGeom>
              <a:avLst/>
              <a:gdLst/>
              <a:ahLst/>
              <a:cxnLst/>
              <a:rect r="r" b="b" t="t" l="l"/>
              <a:pathLst>
                <a:path h="2665192" w="1579373">
                  <a:moveTo>
                    <a:pt x="0" y="0"/>
                  </a:moveTo>
                  <a:lnTo>
                    <a:pt x="1579373" y="0"/>
                  </a:lnTo>
                  <a:lnTo>
                    <a:pt x="1579373" y="2665192"/>
                  </a:lnTo>
                  <a:lnTo>
                    <a:pt x="0" y="2665192"/>
                  </a:lnTo>
                  <a:close/>
                </a:path>
              </a:pathLst>
            </a:custGeom>
            <a:solidFill>
              <a:srgbClr val="003EA8"/>
            </a:solidFill>
          </p:spPr>
        </p:sp>
        <p:sp>
          <p:nvSpPr>
            <p:cNvPr name="TextBox 4" id="4"/>
            <p:cNvSpPr txBox="true"/>
            <p:nvPr/>
          </p:nvSpPr>
          <p:spPr>
            <a:xfrm>
              <a:off x="0" y="-47625"/>
              <a:ext cx="1579373" cy="2712817"/>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6096000" y="0"/>
            <a:ext cx="6096000" cy="10287000"/>
            <a:chOff x="0" y="0"/>
            <a:chExt cx="1579373" cy="2665192"/>
          </a:xfrm>
        </p:grpSpPr>
        <p:sp>
          <p:nvSpPr>
            <p:cNvPr name="Freeform 6" id="6"/>
            <p:cNvSpPr/>
            <p:nvPr/>
          </p:nvSpPr>
          <p:spPr>
            <a:xfrm flipH="false" flipV="false" rot="0">
              <a:off x="0" y="0"/>
              <a:ext cx="1579373" cy="2665192"/>
            </a:xfrm>
            <a:custGeom>
              <a:avLst/>
              <a:gdLst/>
              <a:ahLst/>
              <a:cxnLst/>
              <a:rect r="r" b="b" t="t" l="l"/>
              <a:pathLst>
                <a:path h="2665192" w="1579373">
                  <a:moveTo>
                    <a:pt x="0" y="0"/>
                  </a:moveTo>
                  <a:lnTo>
                    <a:pt x="1579373" y="0"/>
                  </a:lnTo>
                  <a:lnTo>
                    <a:pt x="1579373" y="2665192"/>
                  </a:lnTo>
                  <a:lnTo>
                    <a:pt x="0" y="2665192"/>
                  </a:lnTo>
                  <a:close/>
                </a:path>
              </a:pathLst>
            </a:custGeom>
            <a:solidFill>
              <a:srgbClr val="EFE5D1"/>
            </a:solidFill>
          </p:spPr>
        </p:sp>
        <p:sp>
          <p:nvSpPr>
            <p:cNvPr name="TextBox 7" id="7"/>
            <p:cNvSpPr txBox="true"/>
            <p:nvPr/>
          </p:nvSpPr>
          <p:spPr>
            <a:xfrm>
              <a:off x="0" y="-47625"/>
              <a:ext cx="1579373" cy="2712817"/>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2192000" y="0"/>
            <a:ext cx="6096000" cy="10287000"/>
            <a:chOff x="0" y="0"/>
            <a:chExt cx="1579373" cy="2665192"/>
          </a:xfrm>
        </p:grpSpPr>
        <p:sp>
          <p:nvSpPr>
            <p:cNvPr name="Freeform 9" id="9"/>
            <p:cNvSpPr/>
            <p:nvPr/>
          </p:nvSpPr>
          <p:spPr>
            <a:xfrm flipH="false" flipV="false" rot="0">
              <a:off x="0" y="0"/>
              <a:ext cx="1579373" cy="2665192"/>
            </a:xfrm>
            <a:custGeom>
              <a:avLst/>
              <a:gdLst/>
              <a:ahLst/>
              <a:cxnLst/>
              <a:rect r="r" b="b" t="t" l="l"/>
              <a:pathLst>
                <a:path h="2665192" w="1579373">
                  <a:moveTo>
                    <a:pt x="0" y="0"/>
                  </a:moveTo>
                  <a:lnTo>
                    <a:pt x="1579373" y="0"/>
                  </a:lnTo>
                  <a:lnTo>
                    <a:pt x="1579373" y="2665192"/>
                  </a:lnTo>
                  <a:lnTo>
                    <a:pt x="0" y="2665192"/>
                  </a:lnTo>
                  <a:close/>
                </a:path>
              </a:pathLst>
            </a:custGeom>
            <a:solidFill>
              <a:srgbClr val="003EA8"/>
            </a:solidFill>
          </p:spPr>
        </p:sp>
        <p:sp>
          <p:nvSpPr>
            <p:cNvPr name="TextBox 10" id="10"/>
            <p:cNvSpPr txBox="true"/>
            <p:nvPr/>
          </p:nvSpPr>
          <p:spPr>
            <a:xfrm>
              <a:off x="0" y="-47625"/>
              <a:ext cx="1579373" cy="2712817"/>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336612" y="2471738"/>
            <a:ext cx="5422775" cy="1457325"/>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AF7F2"/>
                </a:solidFill>
                <a:latin typeface="Beautifully Delicious Sans Bold"/>
              </a:rPr>
              <a:t>most common market segment type for reservations</a:t>
            </a:r>
          </a:p>
        </p:txBody>
      </p:sp>
      <p:sp>
        <p:nvSpPr>
          <p:cNvPr name="TextBox 12" id="12"/>
          <p:cNvSpPr txBox="true"/>
          <p:nvPr/>
        </p:nvSpPr>
        <p:spPr>
          <a:xfrm rot="0">
            <a:off x="6851938" y="2471738"/>
            <a:ext cx="4584125" cy="1457325"/>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003EA8"/>
                </a:solidFill>
                <a:latin typeface="Beautifully Delicious Sans Bold"/>
              </a:rPr>
              <a:t>Total number of adults and children</a:t>
            </a:r>
          </a:p>
        </p:txBody>
      </p:sp>
      <p:sp>
        <p:nvSpPr>
          <p:cNvPr name="TextBox 13" id="13"/>
          <p:cNvSpPr txBox="true"/>
          <p:nvPr/>
        </p:nvSpPr>
        <p:spPr>
          <a:xfrm rot="0">
            <a:off x="13287375" y="2228850"/>
            <a:ext cx="4584125" cy="2428875"/>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AF7F2"/>
                </a:solidFill>
                <a:latin typeface="Beautifully Delicious Sans Bold"/>
              </a:rPr>
              <a:t>Average Number of Weekend nights for reservations with children</a:t>
            </a:r>
          </a:p>
        </p:txBody>
      </p:sp>
      <p:sp>
        <p:nvSpPr>
          <p:cNvPr name="TextBox 14" id="14"/>
          <p:cNvSpPr txBox="true"/>
          <p:nvPr/>
        </p:nvSpPr>
        <p:spPr>
          <a:xfrm rot="0">
            <a:off x="336612" y="5143500"/>
            <a:ext cx="5422775" cy="971550"/>
          </a:xfrm>
          <a:prstGeom prst="rect">
            <a:avLst/>
          </a:prstGeom>
        </p:spPr>
        <p:txBody>
          <a:bodyPr anchor="t" rtlCol="false" tIns="0" lIns="0" bIns="0" rIns="0">
            <a:spAutoFit/>
          </a:bodyPr>
          <a:lstStyle/>
          <a:p>
            <a:pPr algn="ctr">
              <a:lnSpc>
                <a:spcPts val="3840"/>
              </a:lnSpc>
            </a:pPr>
            <a:r>
              <a:rPr lang="en-US" sz="3200">
                <a:solidFill>
                  <a:srgbClr val="FAF7F2"/>
                </a:solidFill>
                <a:latin typeface="Beautifully Delicious Sans Bold"/>
              </a:rPr>
              <a:t>Online</a:t>
            </a:r>
          </a:p>
          <a:p>
            <a:pPr algn="ctr" marL="0" indent="0" lvl="0">
              <a:lnSpc>
                <a:spcPts val="3840"/>
              </a:lnSpc>
              <a:spcBef>
                <a:spcPct val="0"/>
              </a:spcBef>
            </a:pPr>
          </a:p>
        </p:txBody>
      </p:sp>
      <p:sp>
        <p:nvSpPr>
          <p:cNvPr name="TextBox 15" id="15"/>
          <p:cNvSpPr txBox="true"/>
          <p:nvPr/>
        </p:nvSpPr>
        <p:spPr>
          <a:xfrm rot="0">
            <a:off x="6683632" y="5143500"/>
            <a:ext cx="4584125" cy="971550"/>
          </a:xfrm>
          <a:prstGeom prst="rect">
            <a:avLst/>
          </a:prstGeom>
        </p:spPr>
        <p:txBody>
          <a:bodyPr anchor="t" rtlCol="false" tIns="0" lIns="0" bIns="0" rIns="0">
            <a:spAutoFit/>
          </a:bodyPr>
          <a:lstStyle/>
          <a:p>
            <a:pPr algn="ctr">
              <a:lnSpc>
                <a:spcPts val="3840"/>
              </a:lnSpc>
            </a:pPr>
            <a:r>
              <a:rPr lang="en-US" sz="3200">
                <a:solidFill>
                  <a:srgbClr val="003EA8"/>
                </a:solidFill>
                <a:latin typeface="Beautifully Delicious Sans Bold"/>
              </a:rPr>
              <a:t>Adults 1316</a:t>
            </a:r>
          </a:p>
          <a:p>
            <a:pPr algn="ctr" marL="0" indent="0" lvl="0">
              <a:lnSpc>
                <a:spcPts val="3840"/>
              </a:lnSpc>
              <a:spcBef>
                <a:spcPct val="0"/>
              </a:spcBef>
            </a:pPr>
            <a:r>
              <a:rPr lang="en-US" sz="3200">
                <a:solidFill>
                  <a:srgbClr val="003EA8"/>
                </a:solidFill>
                <a:latin typeface="Beautifully Delicious Sans Bold"/>
              </a:rPr>
              <a:t>Children 69</a:t>
            </a:r>
          </a:p>
        </p:txBody>
      </p:sp>
      <p:sp>
        <p:nvSpPr>
          <p:cNvPr name="TextBox 16" id="16"/>
          <p:cNvSpPr txBox="true"/>
          <p:nvPr/>
        </p:nvSpPr>
        <p:spPr>
          <a:xfrm rot="0">
            <a:off x="13287375" y="5386388"/>
            <a:ext cx="4584125" cy="485775"/>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AF7F2"/>
                </a:solidFill>
                <a:latin typeface="Beautifully Delicious Sans Bold"/>
              </a:rPr>
              <a:t>1</a:t>
            </a:r>
          </a:p>
        </p:txBody>
      </p:sp>
      <p:grpSp>
        <p:nvGrpSpPr>
          <p:cNvPr name="Group 17" id="17"/>
          <p:cNvGrpSpPr/>
          <p:nvPr/>
        </p:nvGrpSpPr>
        <p:grpSpPr>
          <a:xfrm rot="0">
            <a:off x="0" y="9950388"/>
            <a:ext cx="336612" cy="336612"/>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3"/>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sp>
        <p:nvSpPr>
          <p:cNvPr name="Freeform 2" id="2"/>
          <p:cNvSpPr/>
          <p:nvPr/>
        </p:nvSpPr>
        <p:spPr>
          <a:xfrm flipH="false" flipV="false" rot="0">
            <a:off x="10898881" y="0"/>
            <a:ext cx="7046752" cy="10287000"/>
          </a:xfrm>
          <a:custGeom>
            <a:avLst/>
            <a:gdLst/>
            <a:ahLst/>
            <a:cxnLst/>
            <a:rect r="r" b="b" t="t" l="l"/>
            <a:pathLst>
              <a:path h="10287000" w="7046752">
                <a:moveTo>
                  <a:pt x="0" y="0"/>
                </a:moveTo>
                <a:lnTo>
                  <a:pt x="7046752" y="0"/>
                </a:lnTo>
                <a:lnTo>
                  <a:pt x="7046752"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1411510" y="4715510"/>
            <a:ext cx="2481254" cy="798830"/>
          </a:xfrm>
          <a:prstGeom prst="rect">
            <a:avLst/>
          </a:prstGeom>
        </p:spPr>
        <p:txBody>
          <a:bodyPr anchor="t" rtlCol="false" tIns="0" lIns="0" bIns="0" rIns="0">
            <a:spAutoFit/>
          </a:bodyPr>
          <a:lstStyle/>
          <a:p>
            <a:pPr algn="ctr" marL="0" indent="0" lvl="0">
              <a:lnSpc>
                <a:spcPts val="3220"/>
              </a:lnSpc>
              <a:spcBef>
                <a:spcPct val="0"/>
              </a:spcBef>
            </a:pPr>
            <a:r>
              <a:rPr lang="en-US" sz="2300">
                <a:solidFill>
                  <a:srgbClr val="FAF7F2"/>
                </a:solidFill>
                <a:latin typeface="Beautifully Delicious Sans"/>
              </a:rPr>
              <a:t>Unforgettable escape</a:t>
            </a:r>
          </a:p>
        </p:txBody>
      </p:sp>
      <p:sp>
        <p:nvSpPr>
          <p:cNvPr name="TextBox 4" id="4"/>
          <p:cNvSpPr txBox="true"/>
          <p:nvPr/>
        </p:nvSpPr>
        <p:spPr>
          <a:xfrm rot="0">
            <a:off x="14472806" y="4715510"/>
            <a:ext cx="2259072" cy="798830"/>
          </a:xfrm>
          <a:prstGeom prst="rect">
            <a:avLst/>
          </a:prstGeom>
        </p:spPr>
        <p:txBody>
          <a:bodyPr anchor="t" rtlCol="false" tIns="0" lIns="0" bIns="0" rIns="0">
            <a:spAutoFit/>
          </a:bodyPr>
          <a:lstStyle/>
          <a:p>
            <a:pPr algn="ctr" marL="0" indent="0" lvl="0">
              <a:lnSpc>
                <a:spcPts val="3220"/>
              </a:lnSpc>
              <a:spcBef>
                <a:spcPct val="0"/>
              </a:spcBef>
            </a:pPr>
            <a:r>
              <a:rPr lang="en-US" sz="2300">
                <a:solidFill>
                  <a:srgbClr val="FAF7F2"/>
                </a:solidFill>
                <a:latin typeface="Beautifully Delicious Sans"/>
              </a:rPr>
              <a:t>Curated experiences</a:t>
            </a:r>
          </a:p>
        </p:txBody>
      </p:sp>
      <p:sp>
        <p:nvSpPr>
          <p:cNvPr name="TextBox 5" id="5"/>
          <p:cNvSpPr txBox="true"/>
          <p:nvPr/>
        </p:nvSpPr>
        <p:spPr>
          <a:xfrm rot="0">
            <a:off x="1028700" y="2762885"/>
            <a:ext cx="6570931" cy="3381375"/>
          </a:xfrm>
          <a:prstGeom prst="rect">
            <a:avLst/>
          </a:prstGeom>
        </p:spPr>
        <p:txBody>
          <a:bodyPr anchor="t" rtlCol="false" tIns="0" lIns="0" bIns="0" rIns="0">
            <a:spAutoFit/>
          </a:bodyPr>
          <a:lstStyle/>
          <a:p>
            <a:pPr algn="l">
              <a:lnSpc>
                <a:spcPts val="8880"/>
              </a:lnSpc>
            </a:pPr>
            <a:r>
              <a:rPr lang="en-US" sz="7400">
                <a:solidFill>
                  <a:srgbClr val="003EA8"/>
                </a:solidFill>
                <a:latin typeface="Brown Sugar"/>
              </a:rPr>
              <a:t>Monthly reservations by year</a:t>
            </a:r>
          </a:p>
        </p:txBody>
      </p:sp>
      <p:grpSp>
        <p:nvGrpSpPr>
          <p:cNvPr name="Group 6" id="6"/>
          <p:cNvGrpSpPr/>
          <p:nvPr/>
        </p:nvGrpSpPr>
        <p:grpSpPr>
          <a:xfrm rot="0">
            <a:off x="0" y="9963197"/>
            <a:ext cx="323803" cy="323803"/>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4"/>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sp>
        <p:nvSpPr>
          <p:cNvPr name="Freeform 2" id="2"/>
          <p:cNvSpPr/>
          <p:nvPr/>
        </p:nvSpPr>
        <p:spPr>
          <a:xfrm flipH="false" flipV="false" rot="0">
            <a:off x="9257361" y="2182957"/>
            <a:ext cx="9030639" cy="4589953"/>
          </a:xfrm>
          <a:custGeom>
            <a:avLst/>
            <a:gdLst/>
            <a:ahLst/>
            <a:cxnLst/>
            <a:rect r="r" b="b" t="t" l="l"/>
            <a:pathLst>
              <a:path h="4589953" w="9030639">
                <a:moveTo>
                  <a:pt x="0" y="0"/>
                </a:moveTo>
                <a:lnTo>
                  <a:pt x="9030639" y="0"/>
                </a:lnTo>
                <a:lnTo>
                  <a:pt x="9030639" y="4589953"/>
                </a:lnTo>
                <a:lnTo>
                  <a:pt x="0" y="4589953"/>
                </a:lnTo>
                <a:lnTo>
                  <a:pt x="0" y="0"/>
                </a:lnTo>
                <a:close/>
              </a:path>
            </a:pathLst>
          </a:custGeom>
          <a:blipFill>
            <a:blip r:embed="rId3"/>
            <a:stretch>
              <a:fillRect l="0" t="0" r="0" b="0"/>
            </a:stretch>
          </a:blipFill>
        </p:spPr>
      </p:sp>
      <p:sp>
        <p:nvSpPr>
          <p:cNvPr name="TextBox 3" id="3"/>
          <p:cNvSpPr txBox="true"/>
          <p:nvPr/>
        </p:nvSpPr>
        <p:spPr>
          <a:xfrm rot="0">
            <a:off x="11411510" y="4715510"/>
            <a:ext cx="2481254" cy="798830"/>
          </a:xfrm>
          <a:prstGeom prst="rect">
            <a:avLst/>
          </a:prstGeom>
        </p:spPr>
        <p:txBody>
          <a:bodyPr anchor="t" rtlCol="false" tIns="0" lIns="0" bIns="0" rIns="0">
            <a:spAutoFit/>
          </a:bodyPr>
          <a:lstStyle/>
          <a:p>
            <a:pPr algn="ctr" marL="0" indent="0" lvl="0">
              <a:lnSpc>
                <a:spcPts val="3220"/>
              </a:lnSpc>
              <a:spcBef>
                <a:spcPct val="0"/>
              </a:spcBef>
            </a:pPr>
            <a:r>
              <a:rPr lang="en-US" sz="2300">
                <a:solidFill>
                  <a:srgbClr val="FAF7F2"/>
                </a:solidFill>
                <a:latin typeface="Beautifully Delicious Sans"/>
              </a:rPr>
              <a:t>Unforgettable escape</a:t>
            </a:r>
          </a:p>
        </p:txBody>
      </p:sp>
      <p:sp>
        <p:nvSpPr>
          <p:cNvPr name="TextBox 4" id="4"/>
          <p:cNvSpPr txBox="true"/>
          <p:nvPr/>
        </p:nvSpPr>
        <p:spPr>
          <a:xfrm rot="0">
            <a:off x="14472806" y="4715510"/>
            <a:ext cx="2259072" cy="798830"/>
          </a:xfrm>
          <a:prstGeom prst="rect">
            <a:avLst/>
          </a:prstGeom>
        </p:spPr>
        <p:txBody>
          <a:bodyPr anchor="t" rtlCol="false" tIns="0" lIns="0" bIns="0" rIns="0">
            <a:spAutoFit/>
          </a:bodyPr>
          <a:lstStyle/>
          <a:p>
            <a:pPr algn="ctr" marL="0" indent="0" lvl="0">
              <a:lnSpc>
                <a:spcPts val="3220"/>
              </a:lnSpc>
              <a:spcBef>
                <a:spcPct val="0"/>
              </a:spcBef>
            </a:pPr>
            <a:r>
              <a:rPr lang="en-US" sz="2300">
                <a:solidFill>
                  <a:srgbClr val="FAF7F2"/>
                </a:solidFill>
                <a:latin typeface="Beautifully Delicious Sans"/>
              </a:rPr>
              <a:t>Curated experiences</a:t>
            </a:r>
          </a:p>
        </p:txBody>
      </p:sp>
      <p:sp>
        <p:nvSpPr>
          <p:cNvPr name="TextBox 5" id="5"/>
          <p:cNvSpPr txBox="true"/>
          <p:nvPr/>
        </p:nvSpPr>
        <p:spPr>
          <a:xfrm rot="0">
            <a:off x="1028700" y="2753360"/>
            <a:ext cx="6570931" cy="5353050"/>
          </a:xfrm>
          <a:prstGeom prst="rect">
            <a:avLst/>
          </a:prstGeom>
        </p:spPr>
        <p:txBody>
          <a:bodyPr anchor="t" rtlCol="false" tIns="0" lIns="0" bIns="0" rIns="0">
            <a:spAutoFit/>
          </a:bodyPr>
          <a:lstStyle/>
          <a:p>
            <a:pPr algn="l">
              <a:lnSpc>
                <a:spcPts val="10559"/>
              </a:lnSpc>
            </a:pPr>
            <a:r>
              <a:rPr lang="en-US" sz="8799">
                <a:solidFill>
                  <a:srgbClr val="003EA8"/>
                </a:solidFill>
                <a:latin typeface="Brown Sugar"/>
              </a:rPr>
              <a:t>Average nights spent by room type</a:t>
            </a:r>
          </a:p>
        </p:txBody>
      </p:sp>
      <p:grpSp>
        <p:nvGrpSpPr>
          <p:cNvPr name="Group 6" id="6"/>
          <p:cNvGrpSpPr/>
          <p:nvPr/>
        </p:nvGrpSpPr>
        <p:grpSpPr>
          <a:xfrm rot="0">
            <a:off x="0" y="9776723"/>
            <a:ext cx="510277" cy="51027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4"/>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7F2"/>
        </a:solidFill>
      </p:bgPr>
    </p:bg>
    <p:spTree>
      <p:nvGrpSpPr>
        <p:cNvPr id="1" name=""/>
        <p:cNvGrpSpPr/>
        <p:nvPr/>
      </p:nvGrpSpPr>
      <p:grpSpPr>
        <a:xfrm>
          <a:off x="0" y="0"/>
          <a:ext cx="0" cy="0"/>
          <a:chOff x="0" y="0"/>
          <a:chExt cx="0" cy="0"/>
        </a:xfrm>
      </p:grpSpPr>
      <p:grpSp>
        <p:nvGrpSpPr>
          <p:cNvPr name="Group 2" id="2"/>
          <p:cNvGrpSpPr/>
          <p:nvPr/>
        </p:nvGrpSpPr>
        <p:grpSpPr>
          <a:xfrm rot="0">
            <a:off x="0" y="0"/>
            <a:ext cx="4971413" cy="10287000"/>
            <a:chOff x="0" y="0"/>
            <a:chExt cx="1309343" cy="2709333"/>
          </a:xfrm>
        </p:grpSpPr>
        <p:sp>
          <p:nvSpPr>
            <p:cNvPr name="Freeform 3" id="3"/>
            <p:cNvSpPr/>
            <p:nvPr/>
          </p:nvSpPr>
          <p:spPr>
            <a:xfrm flipH="false" flipV="false" rot="0">
              <a:off x="0" y="0"/>
              <a:ext cx="1309343" cy="2709333"/>
            </a:xfrm>
            <a:custGeom>
              <a:avLst/>
              <a:gdLst/>
              <a:ahLst/>
              <a:cxnLst/>
              <a:rect r="r" b="b" t="t" l="l"/>
              <a:pathLst>
                <a:path h="2709333" w="1309343">
                  <a:moveTo>
                    <a:pt x="0" y="0"/>
                  </a:moveTo>
                  <a:lnTo>
                    <a:pt x="1309343" y="0"/>
                  </a:lnTo>
                  <a:lnTo>
                    <a:pt x="1309343" y="2709333"/>
                  </a:lnTo>
                  <a:lnTo>
                    <a:pt x="0" y="2709333"/>
                  </a:lnTo>
                  <a:close/>
                </a:path>
              </a:pathLst>
            </a:custGeom>
            <a:solidFill>
              <a:srgbClr val="003EA8"/>
            </a:solidFill>
          </p:spPr>
        </p:sp>
        <p:sp>
          <p:nvSpPr>
            <p:cNvPr name="TextBox 4" id="4"/>
            <p:cNvSpPr txBox="true"/>
            <p:nvPr/>
          </p:nvSpPr>
          <p:spPr>
            <a:xfrm>
              <a:off x="0" y="-47625"/>
              <a:ext cx="1309343" cy="2756958"/>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5703818" y="1009650"/>
            <a:ext cx="10829854" cy="1352550"/>
          </a:xfrm>
          <a:prstGeom prst="rect">
            <a:avLst/>
          </a:prstGeom>
        </p:spPr>
        <p:txBody>
          <a:bodyPr anchor="t" rtlCol="false" tIns="0" lIns="0" bIns="0" rIns="0">
            <a:spAutoFit/>
          </a:bodyPr>
          <a:lstStyle/>
          <a:p>
            <a:pPr algn="l">
              <a:lnSpc>
                <a:spcPts val="10559"/>
              </a:lnSpc>
            </a:pPr>
            <a:r>
              <a:rPr lang="en-US" sz="8799">
                <a:solidFill>
                  <a:srgbClr val="003EA8"/>
                </a:solidFill>
                <a:latin typeface="Brown Sugar"/>
              </a:rPr>
              <a:t>Thank you!</a:t>
            </a:r>
          </a:p>
        </p:txBody>
      </p:sp>
      <p:sp>
        <p:nvSpPr>
          <p:cNvPr name="Freeform 6" id="6"/>
          <p:cNvSpPr/>
          <p:nvPr/>
        </p:nvSpPr>
        <p:spPr>
          <a:xfrm flipH="false" flipV="false" rot="0">
            <a:off x="-266700" y="7096513"/>
            <a:ext cx="5238113" cy="3190487"/>
          </a:xfrm>
          <a:custGeom>
            <a:avLst/>
            <a:gdLst/>
            <a:ahLst/>
            <a:cxnLst/>
            <a:rect r="r" b="b" t="t" l="l"/>
            <a:pathLst>
              <a:path h="3190487" w="5238113">
                <a:moveTo>
                  <a:pt x="0" y="0"/>
                </a:moveTo>
                <a:lnTo>
                  <a:pt x="5238113" y="0"/>
                </a:lnTo>
                <a:lnTo>
                  <a:pt x="5238113" y="3190487"/>
                </a:lnTo>
                <a:lnTo>
                  <a:pt x="0" y="3190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9916578"/>
            <a:ext cx="370422" cy="37042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4"/>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DAGIx2_PopQ</dc:identifier>
  <dcterms:modified xsi:type="dcterms:W3CDTF">2011-08-01T06:04:30Z</dcterms:modified>
  <cp:revision>1</cp:revision>
  <dc:title>Hotel Reservation Analysis</dc:title>
</cp:coreProperties>
</file>